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02" r:id="rId3"/>
    <p:sldId id="264" r:id="rId4"/>
    <p:sldId id="297" r:id="rId5"/>
    <p:sldId id="316" r:id="rId6"/>
    <p:sldId id="311" r:id="rId7"/>
    <p:sldId id="312" r:id="rId8"/>
    <p:sldId id="315" r:id="rId9"/>
    <p:sldId id="310" r:id="rId10"/>
    <p:sldId id="309" r:id="rId11"/>
    <p:sldId id="305" r:id="rId12"/>
    <p:sldId id="306" r:id="rId13"/>
    <p:sldId id="307" r:id="rId14"/>
    <p:sldId id="308" r:id="rId15"/>
    <p:sldId id="304" r:id="rId16"/>
    <p:sldId id="313" r:id="rId17"/>
    <p:sldId id="314" r:id="rId18"/>
    <p:sldId id="30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4CCB5-4978-406A-B73E-F5CF595A971C}">
          <p14:sldIdLst>
            <p14:sldId id="258"/>
            <p14:sldId id="302"/>
            <p14:sldId id="264"/>
            <p14:sldId id="297"/>
            <p14:sldId id="316"/>
            <p14:sldId id="311"/>
            <p14:sldId id="312"/>
            <p14:sldId id="315"/>
            <p14:sldId id="310"/>
            <p14:sldId id="309"/>
            <p14:sldId id="305"/>
            <p14:sldId id="306"/>
            <p14:sldId id="307"/>
            <p14:sldId id="308"/>
            <p14:sldId id="304"/>
            <p14:sldId id="313"/>
            <p14:sldId id="314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66"/>
    <a:srgbClr val="FF9900"/>
    <a:srgbClr val="00FF00"/>
    <a:srgbClr val="FFFF00"/>
    <a:srgbClr val="FF0000"/>
    <a:srgbClr val="FFFF99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E5E8-523C-4706-A787-F2AD2A9DF581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B0B4-9B8B-46EC-A6A4-0355DF12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CB0B4-9B8B-46EC-A6A4-0355DF12B7A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8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d/Louis-Michel_van_Loo_001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kbs.org.ua/assets/images/MFT_16/mf2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4" b="15292"/>
          <a:stretch/>
        </p:blipFill>
        <p:spPr bwMode="auto">
          <a:xfrm>
            <a:off x="683568" y="22804"/>
            <a:ext cx="7756796" cy="622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05263"/>
            <a:ext cx="9144000" cy="1039091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Внутренняя политика Екатерины </a:t>
            </a:r>
            <a:r>
              <a:rPr lang="en-US" sz="4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638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459800"/>
            <a:ext cx="72362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Губернская реформа</a:t>
            </a:r>
            <a:endParaRPr lang="ru-RU" sz="26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95735" y="0"/>
            <a:ext cx="1728191" cy="1412776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1775 г.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1344748"/>
            <a:ext cx="3744416" cy="576064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23 губернии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093467" y="1344748"/>
            <a:ext cx="3744416" cy="576064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50 наместничеств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139952" y="1412776"/>
            <a:ext cx="936104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77038" y="2183408"/>
            <a:ext cx="2962914" cy="43204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губерния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177039" y="2845509"/>
            <a:ext cx="2962914" cy="43204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провинция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177039" y="3503487"/>
            <a:ext cx="2962914" cy="43204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уезд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087175" y="2669926"/>
            <a:ext cx="2952328" cy="43204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наместничество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076055" y="3302313"/>
            <a:ext cx="2963447" cy="43204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уезд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139949" y="2845509"/>
            <a:ext cx="936104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10" idx="2"/>
            <a:endCxn id="11" idx="0"/>
          </p:cNvCxnSpPr>
          <p:nvPr/>
        </p:nvCxnSpPr>
        <p:spPr>
          <a:xfrm>
            <a:off x="2658495" y="2615456"/>
            <a:ext cx="1" cy="230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563339" y="3111812"/>
            <a:ext cx="1" cy="228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дзаголовок 2"/>
          <p:cNvSpPr txBox="1">
            <a:spLocks/>
          </p:cNvSpPr>
          <p:nvPr/>
        </p:nvSpPr>
        <p:spPr>
          <a:xfrm>
            <a:off x="403832" y="4570088"/>
            <a:ext cx="3777624" cy="43204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губернатор</a:t>
            </a: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5063094" y="4274806"/>
            <a:ext cx="3744419" cy="43204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г</a:t>
            </a:r>
            <a:r>
              <a:rPr lang="ru-RU" sz="2000" dirty="0" smtClean="0">
                <a:solidFill>
                  <a:schemeClr val="bg1"/>
                </a:solidFill>
              </a:rPr>
              <a:t>енерал-губернатор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5074216" y="4907137"/>
            <a:ext cx="3733297" cy="43204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н</a:t>
            </a:r>
            <a:r>
              <a:rPr lang="ru-RU" sz="2000" dirty="0" smtClean="0">
                <a:solidFill>
                  <a:schemeClr val="bg1"/>
                </a:solidFill>
              </a:rPr>
              <a:t>аместник (губернатор)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4181456" y="4517504"/>
            <a:ext cx="936104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0" y="407707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www.moscowvision.ru/img/sk1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3"/>
          <a:stretch/>
        </p:blipFill>
        <p:spPr bwMode="auto">
          <a:xfrm>
            <a:off x="2295001" y="5094000"/>
            <a:ext cx="2759992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 стрелкой 39"/>
          <p:cNvCxnSpPr/>
          <p:nvPr/>
        </p:nvCxnSpPr>
        <p:spPr>
          <a:xfrm>
            <a:off x="2668132" y="3276641"/>
            <a:ext cx="1" cy="230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965674" y="4679665"/>
            <a:ext cx="1" cy="230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одзаголовок 2"/>
          <p:cNvSpPr txBox="1">
            <a:spLocks/>
          </p:cNvSpPr>
          <p:nvPr/>
        </p:nvSpPr>
        <p:spPr>
          <a:xfrm>
            <a:off x="5117560" y="5976000"/>
            <a:ext cx="3342872" cy="85433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Казаков М. Ф. Дворец московского генерал-губернатора                                     (ныне – Мэрия г. Москвы). 1782 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ile:Fireworks crim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" y="0"/>
            <a:ext cx="9143466" cy="68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veteran-fsb.ru/images/Spb/tavricheskiy/krim/F_de_Me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44" y="1124744"/>
            <a:ext cx="5488855" cy="396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5145" y="4792356"/>
            <a:ext cx="5498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Мейс Ф. Екатерина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II, путешествующая в своём государстве в 1787 году.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Аллегория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857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Путешествия Екатерины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 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на юг Российской империи</a:t>
            </a: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4" y="59492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Фейерверки </a:t>
            </a:r>
            <a:r>
              <a:rPr lang="ru-RU" sz="1600" b="1" i="1" dirty="0">
                <a:solidFill>
                  <a:schemeClr val="bg1"/>
                </a:solidFill>
              </a:rPr>
              <a:t>в честь Екатерины </a:t>
            </a:r>
            <a:r>
              <a:rPr lang="en-US" sz="1600" b="1" i="1" dirty="0" smtClean="0">
                <a:solidFill>
                  <a:schemeClr val="bg1"/>
                </a:solidFill>
              </a:rPr>
              <a:t>II </a:t>
            </a:r>
            <a:r>
              <a:rPr lang="ru-RU" sz="1600" b="1" i="1" dirty="0" smtClean="0">
                <a:solidFill>
                  <a:schemeClr val="bg1"/>
                </a:solidFill>
              </a:rPr>
              <a:t>                             во </a:t>
            </a:r>
            <a:r>
              <a:rPr lang="ru-RU" sz="1600" b="1" i="1" dirty="0">
                <a:solidFill>
                  <a:schemeClr val="bg1"/>
                </a:solidFill>
              </a:rPr>
              <a:t>время её путешествия в Крым. </a:t>
            </a:r>
            <a:r>
              <a:rPr lang="ru-RU" sz="1600" b="1" i="1" dirty="0" smtClean="0">
                <a:solidFill>
                  <a:schemeClr val="bg1"/>
                </a:solidFill>
              </a:rPr>
              <a:t>                     Картина </a:t>
            </a:r>
            <a:r>
              <a:rPr lang="ru-RU" sz="1600" b="1" i="1" dirty="0">
                <a:solidFill>
                  <a:schemeClr val="bg1"/>
                </a:solidFill>
              </a:rPr>
              <a:t>неизвестного </a:t>
            </a:r>
            <a:r>
              <a:rPr lang="ru-RU" sz="1600" b="1" i="1" dirty="0" smtClean="0">
                <a:solidFill>
                  <a:schemeClr val="bg1"/>
                </a:solidFill>
              </a:rPr>
              <a:t>художника. Кон. XVIII в.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Новый туристический маршрут впервые точно повторяет путешествие Екатерины II в Кры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99"/>
          <a:stretch/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ile:Princepotemk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" y="0"/>
            <a:ext cx="4076700" cy="5705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37018" y="4269385"/>
            <a:ext cx="3600400" cy="2588615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ПОТЁМКИН                                       Григорий Александрович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[1</a:t>
            </a:r>
            <a:r>
              <a:rPr lang="ru-RU" sz="1600" dirty="0" smtClean="0">
                <a:solidFill>
                  <a:schemeClr val="bg1"/>
                </a:solidFill>
              </a:rPr>
              <a:t>739</a:t>
            </a:r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ru-RU" sz="1600" dirty="0" smtClean="0">
                <a:solidFill>
                  <a:schemeClr val="bg1"/>
                </a:solidFill>
              </a:rPr>
              <a:t>91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ru-RU" sz="1600" dirty="0" smtClean="0">
                <a:solidFill>
                  <a:schemeClr val="bg1"/>
                </a:solidFill>
              </a:rPr>
              <a:t>ветлейший князь Таврический,     генерал-фельдмаршал.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Генерал-губернатор Новороссии.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Фаворит Екатерины </a:t>
            </a:r>
            <a:r>
              <a:rPr lang="en-US" sz="1600" dirty="0" smtClean="0">
                <a:solidFill>
                  <a:schemeClr val="bg1"/>
                </a:solidFill>
              </a:rPr>
              <a:t>II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178576"/>
            <a:ext cx="4968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Градостроительство                               в царствование                           Екатерины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9484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du.znate.ru/tw_files2/urls_1/1238/d-1237458/1237458_html_440dcbb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18398" r="3333" b="20943"/>
          <a:stretch/>
        </p:blipFill>
        <p:spPr bwMode="auto">
          <a:xfrm>
            <a:off x="-8" y="914400"/>
            <a:ext cx="9144008" cy="447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782481" y="3825044"/>
            <a:ext cx="372616" cy="360040"/>
          </a:xfrm>
          <a:prstGeom prst="ellips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Овал 6"/>
          <p:cNvSpPr/>
          <p:nvPr/>
        </p:nvSpPr>
        <p:spPr>
          <a:xfrm>
            <a:off x="81073" y="5535234"/>
            <a:ext cx="372616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25102" y="4448799"/>
            <a:ext cx="372616" cy="360040"/>
          </a:xfrm>
          <a:prstGeom prst="ellipse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Овал 8"/>
          <p:cNvSpPr/>
          <p:nvPr/>
        </p:nvSpPr>
        <p:spPr>
          <a:xfrm>
            <a:off x="3733187" y="4474423"/>
            <a:ext cx="372616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75856" y="3685920"/>
            <a:ext cx="372616" cy="36004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19861" y="4005064"/>
            <a:ext cx="372616" cy="360040"/>
          </a:xfrm>
          <a:prstGeom prst="ellipse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" name="Овал 11"/>
          <p:cNvSpPr/>
          <p:nvPr/>
        </p:nvSpPr>
        <p:spPr>
          <a:xfrm>
            <a:off x="5148064" y="4517504"/>
            <a:ext cx="372616" cy="36004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135" y="0"/>
            <a:ext cx="91440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Города на юге Российской империи,                                   основанные в царствование Екатерины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</a:t>
            </a: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2128" y="5553236"/>
            <a:ext cx="3659282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Екатеринослав (Днепропетровск)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322986" y="3229928"/>
            <a:ext cx="372616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1073" y="5986934"/>
            <a:ext cx="372616" cy="360040"/>
          </a:xfrm>
          <a:prstGeom prst="ellips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2128" y="5986934"/>
            <a:ext cx="382543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Херсон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93064" y="6387216"/>
            <a:ext cx="372616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2128" y="6430194"/>
            <a:ext cx="388001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Ахтиар (Севастополь)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059529" y="5355214"/>
            <a:ext cx="372616" cy="360040"/>
          </a:xfrm>
          <a:prstGeom prst="ellipse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38459" y="5373216"/>
            <a:ext cx="382543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Симферополь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079226" y="5715254"/>
            <a:ext cx="372616" cy="36004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065843" y="6091160"/>
            <a:ext cx="372616" cy="36004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065843" y="6457992"/>
            <a:ext cx="372616" cy="360040"/>
          </a:xfrm>
          <a:prstGeom prst="ellipse">
            <a:avLst/>
          </a:prstGeom>
          <a:solidFill>
            <a:srgbClr val="CC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38459" y="5767124"/>
            <a:ext cx="382543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Николаев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23226" y="6127164"/>
            <a:ext cx="3825437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Екатеринодар (Краснодар)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08111" y="6520476"/>
            <a:ext cx="3886132" cy="316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Одесса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://upload.wikimedia.org/wikipedia/commons/8/8c/%D0%9F%D0%B0%D0%BC%D1%8F%D1%82%D0%BD%D0%B8%D0%BA_%D0%B8%D0%BC%D0%BF._%D0%95%D0%BA%D0%B0%D1%82%D0%B5%D1%80%D0%B8%D0%BD%D0%B5_II,_%D0%A1%D0%B5%D0%B2%D0%B0%D1%81%D1%82%D0%BE%D0%BF%D0%BE%D0%BB%D1%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b="5273"/>
          <a:stretch/>
        </p:blipFill>
        <p:spPr bwMode="auto">
          <a:xfrm>
            <a:off x="3851920" y="-2490"/>
            <a:ext cx="5305311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excursionsearch.com/upload/showplace_photo/352/2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404415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foretime.ru/wp-content/uploads/2011/04/ekaterina-podolsk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"/>
          <a:stretch/>
        </p:blipFill>
        <p:spPr bwMode="auto">
          <a:xfrm>
            <a:off x="4044160" y="3201510"/>
            <a:ext cx="5113070" cy="363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 rot="16200000">
            <a:off x="-2889895" y="2947431"/>
            <a:ext cx="6380290" cy="47860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Памятники Екатерине</a:t>
            </a:r>
            <a:r>
              <a:rPr lang="en-US" sz="1800" dirty="0" smtClean="0">
                <a:solidFill>
                  <a:schemeClr val="bg1"/>
                </a:solidFill>
              </a:rPr>
              <a:t> II </a:t>
            </a:r>
            <a:r>
              <a:rPr lang="ru-RU" sz="1800" dirty="0" smtClean="0">
                <a:solidFill>
                  <a:schemeClr val="bg1"/>
                </a:solidFill>
              </a:rPr>
              <a:t>в основанных ею городах 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Увеличить этот фрагмен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1761" r="1403" b="2352"/>
          <a:stretch/>
        </p:blipFill>
        <p:spPr bwMode="auto">
          <a:xfrm>
            <a:off x="19147" y="836712"/>
            <a:ext cx="7542621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.trip-guide.ru/img/16667/142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1" b="7185"/>
          <a:stretch/>
        </p:blipFill>
        <p:spPr bwMode="auto">
          <a:xfrm>
            <a:off x="3700915" y="3444121"/>
            <a:ext cx="5430897" cy="338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444712"/>
            <a:ext cx="4184673" cy="62607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Файзуллин И. Ш. Приезд  Екатерины </a:t>
            </a:r>
            <a:r>
              <a:rPr lang="en-US" sz="1600" i="1" dirty="0" smtClean="0">
                <a:solidFill>
                  <a:schemeClr val="tx1"/>
                </a:solidFill>
              </a:rPr>
              <a:t>II</a:t>
            </a:r>
            <a:r>
              <a:rPr lang="ru-RU" sz="1600" i="1" dirty="0" smtClean="0">
                <a:solidFill>
                  <a:schemeClr val="tx1"/>
                </a:solidFill>
              </a:rPr>
              <a:t>               в Казань. 2005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572000" y="6381328"/>
            <a:ext cx="4184673" cy="46792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Карета Екатерины </a:t>
            </a:r>
            <a:r>
              <a:rPr lang="en-US" sz="1600" i="1" dirty="0" smtClean="0">
                <a:solidFill>
                  <a:schemeClr val="tx1"/>
                </a:solidFill>
              </a:rPr>
              <a:t>II</a:t>
            </a:r>
            <a:r>
              <a:rPr lang="ru-RU" sz="1600" i="1" dirty="0" smtClean="0">
                <a:solidFill>
                  <a:schemeClr val="tx1"/>
                </a:solidFill>
              </a:rPr>
              <a:t> в Казани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7857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Путешествия Екатерины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 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на восток России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9758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files.adme.ru/files/news/part_26/268655/2872505-R3L8T8D-600-islam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8128" y="3337122"/>
            <a:ext cx="5470653" cy="15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slam-today.ru/files/news/part_2/24350/47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46" y="1387348"/>
            <a:ext cx="4157999" cy="27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ile:Catherine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7000" cy="68604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31928"/>
            <a:ext cx="4355976" cy="62607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Боровиковский В. Л. Екатерина </a:t>
            </a:r>
            <a:r>
              <a:rPr lang="en-US" sz="1600" i="1" dirty="0" smtClean="0">
                <a:solidFill>
                  <a:schemeClr val="tx1"/>
                </a:solidFill>
              </a:rPr>
              <a:t>II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</a:rPr>
              <a:t>на прогулке  в Царскосельском парке. 1794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0" y="7910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Религиозная политика Екатерины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</a:t>
            </a:r>
            <a:endParaRPr lang="ru-RU" sz="26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391472" y="836711"/>
            <a:ext cx="4752528" cy="504057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и</a:t>
            </a:r>
            <a:r>
              <a:rPr lang="ru-RU" sz="1600" dirty="0" smtClean="0">
                <a:solidFill>
                  <a:schemeClr val="bg1"/>
                </a:solidFill>
              </a:rPr>
              <a:t>здание закона о веротерпимости  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347864" y="571551"/>
            <a:ext cx="1440159" cy="10343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1773 г.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367655" y="1088739"/>
            <a:ext cx="396551" cy="0"/>
          </a:xfrm>
          <a:prstGeom prst="straightConnector1">
            <a:avLst/>
          </a:prstGeom>
          <a:ln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дзаголовок 2"/>
          <p:cNvSpPr txBox="1">
            <a:spLocks/>
          </p:cNvSpPr>
          <p:nvPr/>
        </p:nvSpPr>
        <p:spPr>
          <a:xfrm>
            <a:off x="4391472" y="1393063"/>
            <a:ext cx="4752528" cy="66778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у</a:t>
            </a:r>
            <a:r>
              <a:rPr lang="ru-RU" sz="1600" dirty="0" smtClean="0">
                <a:solidFill>
                  <a:schemeClr val="bg1"/>
                </a:solidFill>
              </a:rPr>
              <a:t>чреждение «Духовного собрания     магометанского закона»  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347864" y="1223327"/>
            <a:ext cx="1440159" cy="10343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1788 г.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355976" y="1726955"/>
            <a:ext cx="396551" cy="0"/>
          </a:xfrm>
          <a:prstGeom prst="straightConnector1">
            <a:avLst/>
          </a:prstGeom>
          <a:ln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4752155" y="3628921"/>
            <a:ext cx="4355976" cy="62607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Первое в России мусульманское издание Корана. СПб., 1787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13318" name="Picture 6" descr="http://www.photokzn.ru/userfiles/picbig/img20120212170930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09" y="4254993"/>
            <a:ext cx="3302269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4932041" y="6381328"/>
            <a:ext cx="4007504" cy="47667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Мечеть аль-Марджани. Казань, 1766–70 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Radishchev 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6" y="333228"/>
            <a:ext cx="4248150" cy="52387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94764" y="4119705"/>
            <a:ext cx="4105966" cy="2708920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РАДИЩЕВ                                       Александр Николаевич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[1</a:t>
            </a:r>
            <a:r>
              <a:rPr lang="ru-RU" sz="1600" dirty="0" smtClean="0">
                <a:solidFill>
                  <a:schemeClr val="bg1"/>
                </a:solidFill>
              </a:rPr>
              <a:t>749</a:t>
            </a:r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ru-RU" sz="1600" dirty="0" smtClean="0">
                <a:solidFill>
                  <a:schemeClr val="bg1"/>
                </a:solidFill>
              </a:rPr>
              <a:t>1802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– писатель и философ.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Автор оды «Вольность» (1783) и «Путешествия из Петербурга в Москву» (1790).                                                                       В 1790 г. приговорён к смертной казни, заменённой на ссылку в Сибирь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4340" name="Picture 4" descr="File:NI Novik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01" y="99978"/>
            <a:ext cx="4320963" cy="54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683439" y="4149080"/>
            <a:ext cx="4105966" cy="2708920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НОВИКОВ                                        Николай Иванович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[1</a:t>
            </a:r>
            <a:r>
              <a:rPr lang="ru-RU" sz="1600" dirty="0" smtClean="0">
                <a:solidFill>
                  <a:schemeClr val="bg1"/>
                </a:solidFill>
              </a:rPr>
              <a:t>744</a:t>
            </a:r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ru-RU" sz="1600" dirty="0" smtClean="0">
                <a:solidFill>
                  <a:schemeClr val="bg1"/>
                </a:solidFill>
              </a:rPr>
              <a:t>1818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– журналист и издатель.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Главный редактор журналов                    «Трутень» и «Живописец». 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В 1792 г. арестован и без суда заключён         в Шлиссельбургскую крепость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0" y="7910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Реакционная деятельность Екатерины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6518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SPB Monument of Catherine II 1890-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5275" cy="5715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9610" y="188640"/>
            <a:ext cx="8229600" cy="75123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95936" y="1028700"/>
            <a:ext cx="4436294" cy="182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– § 47 («</a:t>
            </a:r>
            <a:r>
              <a:rPr lang="en-US" dirty="0" smtClean="0"/>
              <a:t>“</a:t>
            </a:r>
            <a:r>
              <a:rPr lang="ru-RU" dirty="0" smtClean="0"/>
              <a:t>Золотой век Екатерины </a:t>
            </a:r>
            <a:r>
              <a:rPr lang="en-US" dirty="0" smtClean="0"/>
              <a:t>II”</a:t>
            </a:r>
            <a:r>
              <a:rPr lang="ru-RU" dirty="0" smtClean="0"/>
              <a:t>») – устно;</a:t>
            </a:r>
          </a:p>
          <a:p>
            <a:pPr marL="0" indent="0">
              <a:buNone/>
            </a:pP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составление таблицы – письменно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821460"/>
              </p:ext>
            </p:extLst>
          </p:nvPr>
        </p:nvGraphicFramePr>
        <p:xfrm>
          <a:off x="2627784" y="3751660"/>
          <a:ext cx="640871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872208"/>
                <a:gridCol w="1872208"/>
              </a:tblGrid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Соратники</a:t>
                      </a:r>
                      <a:r>
                        <a:rPr lang="ru-RU" baseline="0" dirty="0" smtClean="0"/>
                        <a:t> Екатерины </a:t>
                      </a:r>
                      <a:r>
                        <a:rPr lang="en-US" baseline="0" dirty="0" smtClean="0"/>
                        <a:t>II</a:t>
                      </a:r>
                      <a:r>
                        <a:rPr lang="ru-RU" baseline="0" dirty="0" smtClean="0"/>
                        <a:t>, изображённые                             на памятнике                           М. О. Микешина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Род</a:t>
                      </a:r>
                      <a:r>
                        <a:rPr lang="ru-RU" baseline="0" dirty="0" smtClean="0"/>
                        <a:t> их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Заслуги</a:t>
                      </a:r>
                      <a:r>
                        <a:rPr lang="ru-RU" baseline="0" dirty="0" smtClean="0"/>
                        <a:t> перед Отечеством</a:t>
                      </a:r>
                      <a:endParaRPr lang="ru-RU" dirty="0"/>
                    </a:p>
                  </a:txBody>
                  <a:tcPr/>
                </a:tc>
              </a:tr>
              <a:tr h="3072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2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2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2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2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51920" y="3155776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Таблица «Соратники Екатерины </a:t>
            </a:r>
            <a:r>
              <a:rPr lang="en-US" sz="2400" b="1" dirty="0" smtClean="0">
                <a:solidFill>
                  <a:srgbClr val="00B0F0"/>
                </a:solidFill>
              </a:rPr>
              <a:t>II</a:t>
            </a:r>
            <a:r>
              <a:rPr lang="ru-RU" sz="2400" b="1" dirty="0" smtClean="0">
                <a:solidFill>
                  <a:srgbClr val="00B0F0"/>
                </a:solidFill>
              </a:rPr>
              <a:t>»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55398" y="5301208"/>
            <a:ext cx="2350260" cy="97859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Микешин М. О. Памятник Екатерине </a:t>
            </a:r>
            <a:r>
              <a:rPr lang="en-US" sz="1600" i="1" dirty="0" smtClean="0">
                <a:solidFill>
                  <a:schemeClr val="tx1"/>
                </a:solidFill>
              </a:rPr>
              <a:t>II</a:t>
            </a:r>
            <a:r>
              <a:rPr lang="ru-RU" sz="1600" i="1" dirty="0" smtClean="0">
                <a:solidFill>
                  <a:schemeClr val="tx1"/>
                </a:solidFill>
              </a:rPr>
              <a:t>. СПб., 1873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snosn.com/uploads/posts/2013-04/1367233909_veined_marble_20520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r="4410" b="4455"/>
          <a:stretch/>
        </p:blipFill>
        <p:spPr bwMode="auto">
          <a:xfrm>
            <a:off x="0" y="324365"/>
            <a:ext cx="5334000" cy="6220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a/a7/Rokotov_ekateri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" b="6975"/>
          <a:stretch/>
        </p:blipFill>
        <p:spPr bwMode="auto">
          <a:xfrm>
            <a:off x="4180052" y="324365"/>
            <a:ext cx="4940460" cy="6379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423229" y="6231928"/>
            <a:ext cx="4697284" cy="62607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Рокотов Ф. С. Портрет императрицы                                                             Екатерины </a:t>
            </a:r>
            <a:r>
              <a:rPr lang="en-US" sz="1600" i="1" dirty="0" smtClean="0">
                <a:solidFill>
                  <a:schemeClr val="tx1"/>
                </a:solidFill>
              </a:rPr>
              <a:t>II</a:t>
            </a:r>
            <a:r>
              <a:rPr lang="ru-RU" sz="1600" i="1" dirty="0" smtClean="0">
                <a:solidFill>
                  <a:schemeClr val="tx1"/>
                </a:solidFill>
              </a:rPr>
              <a:t>. 1780-е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Сергей\Desktop\Екатери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91"/>
            <a:ext cx="4728785" cy="558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5536318"/>
            <a:ext cx="5001198" cy="980102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Екатерина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II 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Алексеевна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(София </a:t>
            </a:r>
            <a:r>
              <a:rPr lang="ru-RU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Августа Фредерика 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Ангальт-Цербстская)</a:t>
            </a:r>
            <a:endParaRPr lang="ru-RU" sz="1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[1729–96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]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368" y="18864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Царствование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Екатерины 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 </a:t>
            </a:r>
            <a:r>
              <a:rPr lang="en-US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[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17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62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–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96]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039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spect="1" noChangeArrowheads="1"/>
          </p:cNvSpPr>
          <p:nvPr/>
        </p:nvSpPr>
        <p:spPr bwMode="auto">
          <a:xfrm>
            <a:off x="4071484" y="597299"/>
            <a:ext cx="1183044" cy="95949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Алексей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Михайлович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ц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арь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>
                <a:solidFill>
                  <a:schemeClr val="bg1"/>
                </a:solidFill>
                <a:effectLst/>
              </a:rPr>
              <a:t>1645–76</a:t>
            </a:r>
            <a:r>
              <a:rPr lang="en-US" sz="1400" dirty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Rectangle 17"/>
          <p:cNvSpPr>
            <a:spLocks noChangeAspect="1" noChangeArrowheads="1"/>
          </p:cNvSpPr>
          <p:nvPr/>
        </p:nvSpPr>
        <p:spPr bwMode="auto">
          <a:xfrm>
            <a:off x="5601371" y="597299"/>
            <a:ext cx="1152128" cy="95949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Наталья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Кирилловна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Нарышкина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2555776" y="597299"/>
            <a:ext cx="1158158" cy="95949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/>
              </a:rPr>
              <a:t>Мария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Ильинична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/>
              </a:rPr>
              <a:t>Милославская</a:t>
            </a: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433" y="5358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Фрагмент генеалогической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таблицы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«Династия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Романовых»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6" name="Rectangle 16"/>
          <p:cNvSpPr>
            <a:spLocks noChangeAspect="1" noChangeArrowheads="1"/>
          </p:cNvSpPr>
          <p:nvPr/>
        </p:nvSpPr>
        <p:spPr bwMode="auto">
          <a:xfrm>
            <a:off x="217387" y="1827669"/>
            <a:ext cx="1183044" cy="95949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Фёдор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Алексеевич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ц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арь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1676–82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7" name="Rectangle 16"/>
          <p:cNvSpPr>
            <a:spLocks noChangeAspect="1" noChangeArrowheads="1"/>
          </p:cNvSpPr>
          <p:nvPr/>
        </p:nvSpPr>
        <p:spPr bwMode="auto">
          <a:xfrm>
            <a:off x="1626809" y="1827669"/>
            <a:ext cx="1183044" cy="9594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Софья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Алексеевна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регентша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1682–89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Rectangle 16"/>
          <p:cNvSpPr>
            <a:spLocks noChangeAspect="1" noChangeArrowheads="1"/>
          </p:cNvSpPr>
          <p:nvPr/>
        </p:nvSpPr>
        <p:spPr bwMode="auto">
          <a:xfrm>
            <a:off x="3000549" y="1826458"/>
            <a:ext cx="1183044" cy="95949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Иван </a:t>
            </a:r>
            <a:r>
              <a:rPr lang="en-US" sz="1400" dirty="0" smtClean="0">
                <a:solidFill>
                  <a:schemeClr val="bg1"/>
                </a:solidFill>
              </a:rPr>
              <a:t>V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Алексеевич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ц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арь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16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82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–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96]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Rectangle 15"/>
          <p:cNvSpPr>
            <a:spLocks noChangeAspect="1" noChangeArrowheads="1"/>
          </p:cNvSpPr>
          <p:nvPr/>
        </p:nvSpPr>
        <p:spPr bwMode="auto">
          <a:xfrm>
            <a:off x="4468009" y="1826457"/>
            <a:ext cx="1158158" cy="96070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Евдокия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Фёдоровна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Лопухина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6"/>
          <p:cNvSpPr>
            <a:spLocks noChangeAspect="1" noChangeArrowheads="1"/>
          </p:cNvSpPr>
          <p:nvPr/>
        </p:nvSpPr>
        <p:spPr bwMode="auto">
          <a:xfrm>
            <a:off x="5903946" y="1826457"/>
            <a:ext cx="1512168" cy="96070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Пётр </a:t>
            </a:r>
            <a:r>
              <a:rPr lang="en-US" sz="1400" dirty="0" smtClean="0">
                <a:solidFill>
                  <a:schemeClr val="bg1"/>
                </a:solidFill>
              </a:rPr>
              <a:t>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ц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арь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16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82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–</a:t>
            </a:r>
            <a:r>
              <a:rPr lang="ru-RU" sz="1400" dirty="0" smtClean="0">
                <a:solidFill>
                  <a:schemeClr val="bg1"/>
                </a:solidFill>
              </a:rPr>
              <a:t>1721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,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</a:t>
            </a:r>
            <a:r>
              <a:rPr lang="ru-RU" sz="1400" dirty="0" smtClean="0">
                <a:solidFill>
                  <a:schemeClr val="bg1"/>
                </a:solidFill>
              </a:rPr>
              <a:t>мператор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1721–25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21" name="Rectangle 16"/>
          <p:cNvSpPr>
            <a:spLocks noChangeAspect="1" noChangeArrowheads="1"/>
          </p:cNvSpPr>
          <p:nvPr/>
        </p:nvSpPr>
        <p:spPr bwMode="auto">
          <a:xfrm>
            <a:off x="7741661" y="1826457"/>
            <a:ext cx="1152128" cy="96070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Екатерина </a:t>
            </a:r>
            <a:r>
              <a:rPr lang="en-US" sz="1400" dirty="0" smtClean="0">
                <a:solidFill>
                  <a:schemeClr val="bg1"/>
                </a:solidFill>
              </a:rPr>
              <a:t>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3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императрица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1725–27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pic>
        <p:nvPicPr>
          <p:cNvPr id="22" name="Picture 54" descr="pikchyriki_ru-obruchalnye-kolca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26" y="897045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4" descr="pikchyriki_ru-obruchalnye-kolca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28" y="907181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4" descr="pikchyriki_ru-obruchalnye-kolca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86" y="2127415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4" descr="pikchyriki_ru-obruchalnye-kolca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69" y="2138158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6"/>
          <p:cNvSpPr>
            <a:spLocks noChangeAspect="1" noChangeArrowheads="1"/>
          </p:cNvSpPr>
          <p:nvPr/>
        </p:nvSpPr>
        <p:spPr bwMode="auto">
          <a:xfrm>
            <a:off x="1808168" y="3058908"/>
            <a:ext cx="1192381" cy="960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Екатерина</a:t>
            </a:r>
          </a:p>
        </p:txBody>
      </p:sp>
      <p:sp>
        <p:nvSpPr>
          <p:cNvPr id="27" name="Rectangle 16"/>
          <p:cNvSpPr>
            <a:spLocks noChangeAspect="1" noChangeArrowheads="1"/>
          </p:cNvSpPr>
          <p:nvPr/>
        </p:nvSpPr>
        <p:spPr bwMode="auto">
          <a:xfrm>
            <a:off x="3276163" y="3058909"/>
            <a:ext cx="1192381" cy="96070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Анна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Ивановна</a:t>
            </a:r>
          </a:p>
          <a:p>
            <a:pPr algn="ctr"/>
            <a:endParaRPr lang="ru-RU" sz="3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императрица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1730–40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28" name="Rectangle 16"/>
          <p:cNvSpPr>
            <a:spLocks noChangeAspect="1" noChangeArrowheads="1"/>
          </p:cNvSpPr>
          <p:nvPr/>
        </p:nvSpPr>
        <p:spPr bwMode="auto">
          <a:xfrm>
            <a:off x="4820456" y="3058910"/>
            <a:ext cx="1192381" cy="960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Алексей</a:t>
            </a:r>
          </a:p>
        </p:txBody>
      </p:sp>
      <p:sp>
        <p:nvSpPr>
          <p:cNvPr id="29" name="Rectangle 16"/>
          <p:cNvSpPr>
            <a:spLocks noChangeAspect="1" noChangeArrowheads="1"/>
          </p:cNvSpPr>
          <p:nvPr/>
        </p:nvSpPr>
        <p:spPr bwMode="auto">
          <a:xfrm>
            <a:off x="6206632" y="3058911"/>
            <a:ext cx="1192381" cy="960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Анна</a:t>
            </a:r>
          </a:p>
        </p:txBody>
      </p:sp>
      <p:sp>
        <p:nvSpPr>
          <p:cNvPr id="30" name="Rectangle 16"/>
          <p:cNvSpPr>
            <a:spLocks noChangeAspect="1" noChangeArrowheads="1"/>
          </p:cNvSpPr>
          <p:nvPr/>
        </p:nvSpPr>
        <p:spPr bwMode="auto">
          <a:xfrm>
            <a:off x="7754207" y="3058912"/>
            <a:ext cx="1139582" cy="96070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Елизавета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Петровна</a:t>
            </a:r>
          </a:p>
          <a:p>
            <a:pPr algn="ctr"/>
            <a:endParaRPr lang="ru-RU" sz="3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императрица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1741–61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1" name="Rectangle 16"/>
          <p:cNvSpPr>
            <a:spLocks noChangeAspect="1" noChangeArrowheads="1"/>
          </p:cNvSpPr>
          <p:nvPr/>
        </p:nvSpPr>
        <p:spPr bwMode="auto">
          <a:xfrm>
            <a:off x="1821488" y="4293096"/>
            <a:ext cx="1183044" cy="9594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Анна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Леопольдовна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регентша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1740–41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2" name="Rectangle 16"/>
          <p:cNvSpPr>
            <a:spLocks noChangeAspect="1" noChangeArrowheads="1"/>
          </p:cNvSpPr>
          <p:nvPr/>
        </p:nvSpPr>
        <p:spPr bwMode="auto">
          <a:xfrm>
            <a:off x="1821488" y="5589240"/>
            <a:ext cx="1183044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Иван </a:t>
            </a:r>
            <a:r>
              <a:rPr lang="en-US" sz="1400" dirty="0" smtClean="0">
                <a:solidFill>
                  <a:schemeClr val="bg1"/>
                </a:solidFill>
              </a:rPr>
              <a:t>VI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Антонович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император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1740–41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3" name="Rectangle 16"/>
          <p:cNvSpPr>
            <a:spLocks noChangeAspect="1" noChangeArrowheads="1"/>
          </p:cNvSpPr>
          <p:nvPr/>
        </p:nvSpPr>
        <p:spPr bwMode="auto">
          <a:xfrm>
            <a:off x="4833521" y="4293095"/>
            <a:ext cx="1183044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Пётр </a:t>
            </a:r>
            <a:r>
              <a:rPr lang="en-US" sz="1400" dirty="0" smtClean="0">
                <a:solidFill>
                  <a:schemeClr val="bg1"/>
                </a:solidFill>
              </a:rPr>
              <a:t>II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император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1727–30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6237293" y="4293094"/>
            <a:ext cx="1183044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Пётр </a:t>
            </a:r>
            <a:r>
              <a:rPr lang="en-US" sz="1400" dirty="0" smtClean="0">
                <a:solidFill>
                  <a:schemeClr val="bg1"/>
                </a:solidFill>
              </a:rPr>
              <a:t>III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Фёдорович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император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1761–62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5" name="Rectangle 16"/>
          <p:cNvSpPr>
            <a:spLocks noChangeAspect="1" noChangeArrowheads="1"/>
          </p:cNvSpPr>
          <p:nvPr/>
        </p:nvSpPr>
        <p:spPr bwMode="auto">
          <a:xfrm>
            <a:off x="7741661" y="4293093"/>
            <a:ext cx="1152128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Екатерина </a:t>
            </a:r>
            <a:r>
              <a:rPr lang="en-US" sz="1400" dirty="0" smtClean="0">
                <a:solidFill>
                  <a:schemeClr val="bg1"/>
                </a:solidFill>
              </a:rPr>
              <a:t>II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Алексеевна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императрица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1762–96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6" name="Rectangle 16"/>
          <p:cNvSpPr>
            <a:spLocks noChangeAspect="1" noChangeArrowheads="1"/>
          </p:cNvSpPr>
          <p:nvPr/>
        </p:nvSpPr>
        <p:spPr bwMode="auto">
          <a:xfrm>
            <a:off x="7000566" y="5589239"/>
            <a:ext cx="1183044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Павел </a:t>
            </a:r>
            <a:r>
              <a:rPr lang="en-US" sz="1400" dirty="0" smtClean="0">
                <a:solidFill>
                  <a:schemeClr val="bg1"/>
                </a:solidFill>
              </a:rPr>
              <a:t>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император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1796–1801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pic>
        <p:nvPicPr>
          <p:cNvPr id="37" name="Picture 54" descr="pikchyriki_ru-obruchalnye-kolca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69" y="4592839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 flipH="1">
            <a:off x="808909" y="1700808"/>
            <a:ext cx="30634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416646" y="1700808"/>
            <a:ext cx="1243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6" idx="0"/>
          </p:cNvCxnSpPr>
          <p:nvPr/>
        </p:nvCxnSpPr>
        <p:spPr>
          <a:xfrm>
            <a:off x="808909" y="1700808"/>
            <a:ext cx="0" cy="1268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7" idx="0"/>
          </p:cNvCxnSpPr>
          <p:nvPr/>
        </p:nvCxnSpPr>
        <p:spPr>
          <a:xfrm>
            <a:off x="2218331" y="1700808"/>
            <a:ext cx="0" cy="1268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8" idx="0"/>
          </p:cNvCxnSpPr>
          <p:nvPr/>
        </p:nvCxnSpPr>
        <p:spPr>
          <a:xfrm>
            <a:off x="3592071" y="1700808"/>
            <a:ext cx="0" cy="12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20" idx="0"/>
          </p:cNvCxnSpPr>
          <p:nvPr/>
        </p:nvCxnSpPr>
        <p:spPr>
          <a:xfrm>
            <a:off x="6660030" y="1700808"/>
            <a:ext cx="0" cy="1256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22" idx="2"/>
          </p:cNvCxnSpPr>
          <p:nvPr/>
        </p:nvCxnSpPr>
        <p:spPr>
          <a:xfrm>
            <a:off x="3871545" y="1257045"/>
            <a:ext cx="808" cy="443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23" idx="2"/>
          </p:cNvCxnSpPr>
          <p:nvPr/>
        </p:nvCxnSpPr>
        <p:spPr>
          <a:xfrm>
            <a:off x="5416647" y="1267181"/>
            <a:ext cx="0" cy="433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Прямая со стрелкой 1026"/>
          <p:cNvCxnSpPr/>
          <p:nvPr/>
        </p:nvCxnSpPr>
        <p:spPr>
          <a:xfrm>
            <a:off x="5736205" y="2498158"/>
            <a:ext cx="0" cy="560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Прямая соединительная линия 1030"/>
          <p:cNvCxnSpPr>
            <a:stCxn id="25" idx="2"/>
          </p:cNvCxnSpPr>
          <p:nvPr/>
        </p:nvCxnSpPr>
        <p:spPr>
          <a:xfrm>
            <a:off x="7592088" y="2498158"/>
            <a:ext cx="0" cy="426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Прямая соединительная линия 1032"/>
          <p:cNvCxnSpPr/>
          <p:nvPr/>
        </p:nvCxnSpPr>
        <p:spPr>
          <a:xfrm>
            <a:off x="6828815" y="2924944"/>
            <a:ext cx="14951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 стрелкой 1034"/>
          <p:cNvCxnSpPr>
            <a:endCxn id="29" idx="0"/>
          </p:cNvCxnSpPr>
          <p:nvPr/>
        </p:nvCxnSpPr>
        <p:spPr>
          <a:xfrm>
            <a:off x="6802822" y="2924944"/>
            <a:ext cx="1" cy="133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 стрелкой 1036"/>
          <p:cNvCxnSpPr>
            <a:endCxn id="30" idx="0"/>
          </p:cNvCxnSpPr>
          <p:nvPr/>
        </p:nvCxnSpPr>
        <p:spPr>
          <a:xfrm>
            <a:off x="8323998" y="2924944"/>
            <a:ext cx="0" cy="1339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/>
          <p:nvPr/>
        </p:nvCxnSpPr>
        <p:spPr>
          <a:xfrm flipH="1">
            <a:off x="6802822" y="2924944"/>
            <a:ext cx="259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 стрелкой 1042"/>
          <p:cNvCxnSpPr>
            <a:stCxn id="29" idx="2"/>
            <a:endCxn id="34" idx="0"/>
          </p:cNvCxnSpPr>
          <p:nvPr/>
        </p:nvCxnSpPr>
        <p:spPr>
          <a:xfrm>
            <a:off x="6802823" y="4019616"/>
            <a:ext cx="25992" cy="273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 стрелкой 1044"/>
          <p:cNvCxnSpPr>
            <a:stCxn id="37" idx="2"/>
            <a:endCxn id="36" idx="0"/>
          </p:cNvCxnSpPr>
          <p:nvPr/>
        </p:nvCxnSpPr>
        <p:spPr>
          <a:xfrm>
            <a:off x="7592088" y="4952839"/>
            <a:ext cx="0" cy="63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 стрелкой 1046"/>
          <p:cNvCxnSpPr>
            <a:stCxn id="28" idx="2"/>
            <a:endCxn id="33" idx="0"/>
          </p:cNvCxnSpPr>
          <p:nvPr/>
        </p:nvCxnSpPr>
        <p:spPr>
          <a:xfrm>
            <a:off x="5416647" y="4019615"/>
            <a:ext cx="8396" cy="2734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Прямая со стрелкой 1048"/>
          <p:cNvCxnSpPr>
            <a:stCxn id="26" idx="2"/>
            <a:endCxn id="31" idx="0"/>
          </p:cNvCxnSpPr>
          <p:nvPr/>
        </p:nvCxnSpPr>
        <p:spPr>
          <a:xfrm>
            <a:off x="2404359" y="4019613"/>
            <a:ext cx="8651" cy="2734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Прямая со стрелкой 1050"/>
          <p:cNvCxnSpPr>
            <a:stCxn id="31" idx="2"/>
            <a:endCxn id="32" idx="0"/>
          </p:cNvCxnSpPr>
          <p:nvPr/>
        </p:nvCxnSpPr>
        <p:spPr>
          <a:xfrm>
            <a:off x="2413010" y="5252589"/>
            <a:ext cx="0" cy="336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Прямая соединительная линия 1052"/>
          <p:cNvCxnSpPr/>
          <p:nvPr/>
        </p:nvCxnSpPr>
        <p:spPr>
          <a:xfrm>
            <a:off x="3592071" y="2787162"/>
            <a:ext cx="0" cy="137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Прямая соединительная линия 1056"/>
          <p:cNvCxnSpPr/>
          <p:nvPr/>
        </p:nvCxnSpPr>
        <p:spPr>
          <a:xfrm flipH="1">
            <a:off x="2413010" y="2924944"/>
            <a:ext cx="11790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Прямая соединительная линия 1058"/>
          <p:cNvCxnSpPr/>
          <p:nvPr/>
        </p:nvCxnSpPr>
        <p:spPr>
          <a:xfrm>
            <a:off x="3592071" y="2924944"/>
            <a:ext cx="280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Прямая со стрелкой 1060"/>
          <p:cNvCxnSpPr>
            <a:endCxn id="26" idx="0"/>
          </p:cNvCxnSpPr>
          <p:nvPr/>
        </p:nvCxnSpPr>
        <p:spPr>
          <a:xfrm flipH="1">
            <a:off x="2404359" y="2924944"/>
            <a:ext cx="4325" cy="1339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Прямая со стрелкой 1062"/>
          <p:cNvCxnSpPr>
            <a:endCxn id="27" idx="0"/>
          </p:cNvCxnSpPr>
          <p:nvPr/>
        </p:nvCxnSpPr>
        <p:spPr>
          <a:xfrm>
            <a:off x="3872353" y="2924944"/>
            <a:ext cx="1" cy="1339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Прямая со стрелкой 1066"/>
          <p:cNvCxnSpPr/>
          <p:nvPr/>
        </p:nvCxnSpPr>
        <p:spPr>
          <a:xfrm>
            <a:off x="4663006" y="453694"/>
            <a:ext cx="0" cy="1436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Прямая со стрелкой 1068"/>
          <p:cNvCxnSpPr>
            <a:stCxn id="36" idx="2"/>
          </p:cNvCxnSpPr>
          <p:nvPr/>
        </p:nvCxnSpPr>
        <p:spPr>
          <a:xfrm>
            <a:off x="7592088" y="6548732"/>
            <a:ext cx="0" cy="192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0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File:Catherine II of Russia by Vigilius Eriksen - Конный портрет Екатерины Великой. - 1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6894"/>
            <a:ext cx="5079427" cy="594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7857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Д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ворцовый переворот 1762</a:t>
            </a:r>
            <a:r>
              <a:rPr lang="ru-RU" sz="26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</a:t>
            </a:r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г.</a:t>
            </a:r>
            <a:endParaRPr lang="ru-RU" sz="2600" dirty="0"/>
          </a:p>
        </p:txBody>
      </p:sp>
      <p:pic>
        <p:nvPicPr>
          <p:cNvPr id="4098" name="Picture 2" descr="http://www.history-illustrated.ru/illustrations/preview/47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4" y="3299260"/>
            <a:ext cx="2488440" cy="320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29142" y="6167814"/>
            <a:ext cx="2388692" cy="67089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Убийство Петра </a:t>
            </a:r>
            <a:r>
              <a:rPr lang="en-US" sz="1600" i="1" dirty="0" smtClean="0">
                <a:solidFill>
                  <a:schemeClr val="tx1"/>
                </a:solidFill>
              </a:rPr>
              <a:t>III </a:t>
            </a:r>
            <a:r>
              <a:rPr lang="ru-RU" sz="1600" i="1" dirty="0" smtClean="0">
                <a:solidFill>
                  <a:schemeClr val="tx1"/>
                </a:solidFill>
              </a:rPr>
              <a:t>        в Ропше. Гравюра </a:t>
            </a:r>
            <a:r>
              <a:rPr lang="en-US" sz="1600" i="1" dirty="0" smtClean="0">
                <a:solidFill>
                  <a:schemeClr val="tx1"/>
                </a:solidFill>
              </a:rPr>
              <a:t>XIX </a:t>
            </a:r>
            <a:r>
              <a:rPr lang="ru-RU" sz="1600" i="1" dirty="0" smtClean="0">
                <a:solidFill>
                  <a:schemeClr val="tx1"/>
                </a:solidFill>
              </a:rPr>
              <a:t>в.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101" name="Picture 5" descr="http://nearyou.ru/rokotov/rosm/1orlov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5" t="4400" r="28600" b="47888"/>
          <a:stretch/>
        </p:blipFill>
        <p:spPr bwMode="auto">
          <a:xfrm>
            <a:off x="7133302" y="178576"/>
            <a:ext cx="1656000" cy="2026801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ile:Orlov-Chesmenski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2" t="2911" r="21845" b="47266"/>
          <a:stretch/>
        </p:blipFill>
        <p:spPr bwMode="auto">
          <a:xfrm>
            <a:off x="7137469" y="2323494"/>
            <a:ext cx="1656000" cy="20268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upload.wikimedia.org/wikipedia/commons/e/e0/Vorontsova-Dashkov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8" t="8504" r="10900" b="30300"/>
          <a:stretch/>
        </p:blipFill>
        <p:spPr bwMode="auto">
          <a:xfrm>
            <a:off x="7137469" y="4476458"/>
            <a:ext cx="1656001" cy="2026802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historydoc.edu.ru/attach.asp?a_no=19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46" y="178576"/>
            <a:ext cx="2887680" cy="338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2284334" y="5832368"/>
            <a:ext cx="3951414" cy="67089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Эриксен В. Конный портрет Екатерины </a:t>
            </a:r>
            <a:r>
              <a:rPr lang="en-US" sz="1600" i="1" dirty="0" smtClean="0">
                <a:solidFill>
                  <a:schemeClr val="tx1"/>
                </a:solidFill>
              </a:rPr>
              <a:t>II</a:t>
            </a:r>
            <a:r>
              <a:rPr lang="ru-RU" sz="1600" i="1" dirty="0" smtClean="0">
                <a:solidFill>
                  <a:schemeClr val="tx1"/>
                </a:solidFill>
              </a:rPr>
              <a:t>. 1762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 rot="5400000">
            <a:off x="5776506" y="3191372"/>
            <a:ext cx="6380290" cy="35469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Главные организаторы дворцового переворота 1762 г.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5900151" y="1478033"/>
            <a:ext cx="2169266" cy="1210101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7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Орлов</a:t>
            </a:r>
            <a:r>
              <a:rPr lang="ru-RU" sz="1600" dirty="0" smtClean="0">
                <a:solidFill>
                  <a:schemeClr val="bg1"/>
                </a:solidFill>
              </a:rPr>
              <a:t>                 </a:t>
            </a:r>
            <a:r>
              <a:rPr lang="ru-RU" sz="1400" dirty="0" smtClean="0">
                <a:solidFill>
                  <a:schemeClr val="bg1"/>
                </a:solidFill>
              </a:rPr>
              <a:t>Григорий Григорьевич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5929876" y="3562576"/>
            <a:ext cx="2169266" cy="1210101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7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Орлов</a:t>
            </a:r>
            <a:r>
              <a:rPr lang="ru-RU" sz="1600" dirty="0" smtClean="0">
                <a:solidFill>
                  <a:schemeClr val="bg1"/>
                </a:solidFill>
              </a:rPr>
              <a:t>                  </a:t>
            </a:r>
            <a:r>
              <a:rPr lang="ru-RU" sz="1400" dirty="0" smtClean="0">
                <a:solidFill>
                  <a:schemeClr val="bg1"/>
                </a:solidFill>
              </a:rPr>
              <a:t>Алексей Григорьевич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5929876" y="5647899"/>
            <a:ext cx="2169266" cy="1210101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7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Дашкова</a:t>
            </a:r>
            <a:r>
              <a:rPr lang="ru-RU" sz="1600" dirty="0" smtClean="0">
                <a:solidFill>
                  <a:schemeClr val="bg1"/>
                </a:solidFill>
              </a:rPr>
              <a:t>                  </a:t>
            </a:r>
            <a:r>
              <a:rPr lang="ru-RU" sz="1400" dirty="0" smtClean="0">
                <a:solidFill>
                  <a:schemeClr val="bg1"/>
                </a:solidFill>
              </a:rPr>
              <a:t>Екатерина Романовна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164774" y="2837922"/>
            <a:ext cx="2391184" cy="1449308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Воронцова</a:t>
            </a:r>
            <a:r>
              <a:rPr lang="ru-RU" sz="1600" dirty="0" smtClean="0">
                <a:solidFill>
                  <a:schemeClr val="bg1"/>
                </a:solidFill>
              </a:rPr>
              <a:t>                 </a:t>
            </a:r>
            <a:r>
              <a:rPr lang="ru-RU" sz="1400" dirty="0" smtClean="0">
                <a:solidFill>
                  <a:schemeClr val="bg1"/>
                </a:solidFill>
              </a:rPr>
              <a:t>Елизавета Романовна – фаворитка Петра </a:t>
            </a:r>
            <a:r>
              <a:rPr lang="en-US" sz="1400" dirty="0" smtClean="0">
                <a:solidFill>
                  <a:schemeClr val="bg1"/>
                </a:solidFill>
              </a:rPr>
              <a:t>III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Таблица «Внутренняя политика Екатерины </a:t>
            </a:r>
            <a:r>
              <a:rPr lang="en-US" dirty="0" smtClean="0"/>
              <a:t>II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874"/>
              </p:ext>
            </p:extLst>
          </p:nvPr>
        </p:nvGraphicFramePr>
        <p:xfrm>
          <a:off x="1187624" y="1988840"/>
          <a:ext cx="693643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108"/>
                <a:gridCol w="786172"/>
                <a:gridCol w="1800200"/>
                <a:gridCol w="26159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</a:t>
                      </a:r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 (с точки зрения идей Просвещения)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5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d/da/Dmitry_Levitsky_-_%D0%95%D0%BA%D0%B0%D1%82%D0%B5%D1%80%D0%B8%D0%BD%D0%B0_II_%D0%B2_%D0%B2%D0%B8%D0%B4%D0%B5_%D0%97%D0%B0%D0%BA%D0%BE%D0%BD%D0%BE%D0%B4%D0%B0%D1%82%D0%B5%D0%BB%D1%8C%D0%BD%D0%B8%D1%86%D1%8B_%D0%B2_%D1%85%D1%80%D0%B0%D0%BC%D0%B5_%D0%B1%D0%BE%D0%B3%D0%B8%D0%BD%D0%B8_%D0%9F%D1%80%D0%B0%D0%B2%D0%BE%D1%81%D1%83%D0%B4%D0%B8%D1%8F_-_Google_Art_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461187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7857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«Просвещённый абсолютизм» Екатерины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</a:t>
            </a:r>
            <a:endParaRPr lang="ru-RU" sz="26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-2201" y="6231928"/>
            <a:ext cx="4592723" cy="62607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Левицкий Д. Г. Екатерина </a:t>
            </a:r>
            <a:r>
              <a:rPr lang="en-US" sz="1600" i="1" dirty="0" smtClean="0">
                <a:solidFill>
                  <a:schemeClr val="tx1"/>
                </a:solidFill>
              </a:rPr>
              <a:t>II</a:t>
            </a:r>
            <a:r>
              <a:rPr lang="ru-RU" sz="1600" i="1" dirty="0" smtClean="0">
                <a:solidFill>
                  <a:schemeClr val="tx1"/>
                </a:solidFill>
              </a:rPr>
              <a:t> – законодательница в храме богини Правосудия. 1783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11870" y="913445"/>
            <a:ext cx="4532130" cy="121941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«Просвещённый абсолютизм» </a:t>
            </a:r>
            <a:r>
              <a:rPr lang="ru-RU" sz="1800" dirty="0" smtClean="0">
                <a:solidFill>
                  <a:schemeClr val="bg1"/>
                </a:solidFill>
              </a:rPr>
              <a:t>–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политика ряда абсолютистских государств Европы в сер. и 2-й пол. </a:t>
            </a:r>
            <a:r>
              <a:rPr lang="en-US" sz="1800" dirty="0" smtClean="0">
                <a:solidFill>
                  <a:schemeClr val="bg1"/>
                </a:solidFill>
              </a:rPr>
              <a:t>XVIII </a:t>
            </a:r>
            <a:r>
              <a:rPr lang="ru-RU" sz="1800" dirty="0" smtClean="0">
                <a:solidFill>
                  <a:schemeClr val="bg1"/>
                </a:solidFill>
              </a:rPr>
              <a:t>в.,    характеризующаяся следующими признаками:</a:t>
            </a: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776360" y="2132856"/>
            <a:ext cx="484632" cy="463325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611870" y="2596181"/>
            <a:ext cx="4532130" cy="48239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следование идеям Просвещения </a:t>
            </a: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611870" y="3171703"/>
            <a:ext cx="4532130" cy="104647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</a:t>
            </a:r>
            <a:r>
              <a:rPr lang="ru-RU" sz="1600" dirty="0" smtClean="0">
                <a:solidFill>
                  <a:schemeClr val="bg1"/>
                </a:solidFill>
              </a:rPr>
              <a:t>ребывание во главе государства «просвещённого» монарха, способного преобразовать общественную жизнь на разумных началах </a:t>
            </a: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11870" y="4293096"/>
            <a:ext cx="4532130" cy="648072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ru-RU" sz="1600" dirty="0" smtClean="0">
                <a:solidFill>
                  <a:schemeClr val="bg1"/>
                </a:solidFill>
              </a:rPr>
              <a:t>тремление к достижению в государстве          «общего блага» посредством реформ</a:t>
            </a: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</p:txBody>
      </p:sp>
      <p:pic>
        <p:nvPicPr>
          <p:cNvPr id="11268" name="Picture 4" descr="File:SignatureEkaterina 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02" y="5154488"/>
            <a:ext cx="3779998" cy="154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ile:Imperial Monogram Of Empress Catherine The Great Of Russi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78851"/>
            <a:ext cx="84620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дзаголовок 2"/>
          <p:cNvSpPr txBox="1">
            <a:spLocks/>
          </p:cNvSpPr>
          <p:nvPr/>
        </p:nvSpPr>
        <p:spPr>
          <a:xfrm>
            <a:off x="4337720" y="5961974"/>
            <a:ext cx="4806280" cy="54084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и</a:t>
            </a:r>
            <a:r>
              <a:rPr lang="ru-RU" sz="1600" dirty="0" smtClean="0">
                <a:solidFill>
                  <a:schemeClr val="bg1"/>
                </a:solidFill>
              </a:rPr>
              <a:t>здание «Жалованной грамоты городам»  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337720" y="5229200"/>
            <a:ext cx="4806280" cy="55694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   издание «Жалованной грамоты дворянству»  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337720" y="4491466"/>
            <a:ext cx="4806280" cy="53535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ru-RU" sz="1600" dirty="0" smtClean="0">
                <a:solidFill>
                  <a:schemeClr val="bg1"/>
                </a:solidFill>
              </a:rPr>
              <a:t>оздание Уложенной комиссии  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4310844" y="3749460"/>
            <a:ext cx="4833156" cy="529416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      создание Вольного экономического общества   </a:t>
            </a:r>
          </a:p>
        </p:txBody>
      </p:sp>
      <p:pic>
        <p:nvPicPr>
          <p:cNvPr id="12290" name="Picture 2" descr="File:Матвей Марков. Екатерининская комиссия 1767 г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" y="3550821"/>
            <a:ext cx="4373348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4391472" y="836711"/>
            <a:ext cx="4752528" cy="504057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секуляризация церковных землевладений  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347864" y="571551"/>
            <a:ext cx="1440159" cy="10343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1764 г.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367655" y="1088739"/>
            <a:ext cx="396551" cy="0"/>
          </a:xfrm>
          <a:prstGeom prst="straightConnector1">
            <a:avLst/>
          </a:prstGeom>
          <a:ln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2"/>
          <p:cNvSpPr txBox="1">
            <a:spLocks/>
          </p:cNvSpPr>
          <p:nvPr/>
        </p:nvSpPr>
        <p:spPr>
          <a:xfrm>
            <a:off x="4391472" y="1529725"/>
            <a:ext cx="4645024" cy="1048311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i="1" dirty="0" smtClean="0">
              <a:solidFill>
                <a:schemeClr val="bg1"/>
              </a:solidFill>
            </a:endParaRPr>
          </a:p>
          <a:p>
            <a:pPr algn="l"/>
            <a:r>
              <a:rPr lang="ru-RU" sz="1700" b="1" dirty="0" smtClean="0">
                <a:solidFill>
                  <a:srgbClr val="FF0000"/>
                </a:solidFill>
              </a:rPr>
              <a:t>СЕКУЛЯРИЗАЦИЯ</a:t>
            </a:r>
            <a:r>
              <a:rPr lang="ru-RU" sz="1700" b="1" dirty="0" smtClean="0">
                <a:solidFill>
                  <a:schemeClr val="bg1"/>
                </a:solidFill>
              </a:rPr>
              <a:t> </a:t>
            </a:r>
            <a:r>
              <a:rPr lang="ru-RU" sz="1700" dirty="0">
                <a:solidFill>
                  <a:schemeClr val="bg1"/>
                </a:solidFill>
              </a:rPr>
              <a:t>(от лат. </a:t>
            </a:r>
            <a:r>
              <a:rPr lang="en-US" sz="1700" dirty="0" smtClean="0">
                <a:solidFill>
                  <a:schemeClr val="bg1"/>
                </a:solidFill>
              </a:rPr>
              <a:t>s</a:t>
            </a:r>
            <a:r>
              <a:rPr lang="en-US" sz="1700" i="1" dirty="0" smtClean="0">
                <a:solidFill>
                  <a:schemeClr val="bg1"/>
                </a:solidFill>
              </a:rPr>
              <a:t>aecularis</a:t>
            </a:r>
            <a:r>
              <a:rPr lang="ru-RU" sz="1700" dirty="0" smtClean="0">
                <a:solidFill>
                  <a:schemeClr val="bg1"/>
                </a:solidFill>
              </a:rPr>
              <a:t> – мирской) – изъятие чего-либо из церковного, духовного ведения и передача его светскому, гражданскому ведению</a:t>
            </a:r>
            <a:r>
              <a:rPr lang="ru-RU" sz="1700" b="1" i="1" dirty="0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391472" y="2627158"/>
            <a:ext cx="4645024" cy="92772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i="1" dirty="0" smtClean="0">
              <a:solidFill>
                <a:schemeClr val="bg1"/>
              </a:solidFill>
            </a:endParaRPr>
          </a:p>
          <a:p>
            <a:pPr algn="l"/>
            <a:r>
              <a:rPr lang="ru-RU" sz="1600" b="1" dirty="0" smtClean="0">
                <a:solidFill>
                  <a:srgbClr val="FF0000"/>
                </a:solidFill>
              </a:rPr>
              <a:t>СЕКУЛЯРИЗАЦИЯ ЗЕМЕЛЬ </a:t>
            </a:r>
            <a:r>
              <a:rPr lang="ru-RU" sz="1600" dirty="0" smtClean="0">
                <a:solidFill>
                  <a:schemeClr val="bg1"/>
                </a:solidFill>
              </a:rPr>
              <a:t>–                экспроприация церковных земельных владений         в пользу государства</a:t>
            </a:r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857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Деятельность Екатерины </a:t>
            </a:r>
            <a:r>
              <a:rPr lang="en-US" sz="2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</a:t>
            </a:r>
            <a:r>
              <a:rPr lang="ru-RU" sz="2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в рамках «просвещённого абсолютизма»</a:t>
            </a:r>
            <a:endParaRPr lang="ru-RU" sz="22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2010" y="6418668"/>
            <a:ext cx="4393673" cy="43204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Зайцев М. Уложенная комиссия 1767 г.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12" name="Picture 6" descr="File:Louis-Michel van Loo 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55" y="365460"/>
            <a:ext cx="2725517" cy="338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he100.ru/images/lovers/id1470/3521-volter-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495350"/>
            <a:ext cx="2702592" cy="331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22172" y="2912662"/>
            <a:ext cx="4393673" cy="64221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Ф. М. А. Вольтер и Д. Дидро –                 респонденты </a:t>
            </a:r>
            <a:r>
              <a:rPr lang="ru-RU" sz="1600" i="1" dirty="0">
                <a:solidFill>
                  <a:schemeClr val="tx1"/>
                </a:solidFill>
              </a:rPr>
              <a:t>Екатерины </a:t>
            </a:r>
            <a:r>
              <a:rPr lang="en-US" sz="1600" i="1" dirty="0" smtClean="0">
                <a:solidFill>
                  <a:schemeClr val="tx1"/>
                </a:solidFill>
              </a:rPr>
              <a:t>II</a:t>
            </a:r>
            <a:r>
              <a:rPr lang="ru-RU" sz="1600" i="1" dirty="0" smtClean="0">
                <a:solidFill>
                  <a:schemeClr val="tx1"/>
                </a:solidFill>
              </a:rPr>
              <a:t>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361300" y="3496980"/>
            <a:ext cx="1440159" cy="10343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1765 г.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3330116" y="4241955"/>
            <a:ext cx="1440159" cy="10343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1767 г.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347863" y="5229200"/>
            <a:ext cx="1440159" cy="10343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1785 г.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391472" y="3997438"/>
            <a:ext cx="396551" cy="0"/>
          </a:xfrm>
          <a:prstGeom prst="straightConnector1">
            <a:avLst/>
          </a:prstGeom>
          <a:ln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391471" y="4759143"/>
            <a:ext cx="396551" cy="0"/>
          </a:xfrm>
          <a:prstGeom prst="straightConnector1">
            <a:avLst/>
          </a:prstGeom>
          <a:ln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415845" y="5480826"/>
            <a:ext cx="348361" cy="57806"/>
          </a:xfrm>
          <a:prstGeom prst="straightConnector1">
            <a:avLst/>
          </a:prstGeom>
          <a:ln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405683" y="5939721"/>
            <a:ext cx="395776" cy="153575"/>
          </a:xfrm>
          <a:prstGeom prst="straightConnector1">
            <a:avLst/>
          </a:prstGeom>
          <a:ln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1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visualmix.narod.ru/foto/foto_lomonosov/lomonosov_ekateri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3" y="755485"/>
            <a:ext cx="4438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70538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i="1" dirty="0" smtClean="0"/>
              <a:t>Кившенко А. Д. Екатерина </a:t>
            </a:r>
            <a:r>
              <a:rPr lang="ru-RU" sz="1600" i="1" dirty="0"/>
              <a:t>II с княгиней Дашковой и другими вельможами в кабинете Ломоносова </a:t>
            </a:r>
            <a:r>
              <a:rPr lang="ru-RU" sz="1600" i="1" dirty="0" smtClean="0"/>
              <a:t> в </a:t>
            </a:r>
            <a:r>
              <a:rPr lang="ru-RU" sz="1600" i="1" dirty="0"/>
              <a:t>1764 </a:t>
            </a:r>
            <a:r>
              <a:rPr lang="ru-RU" sz="1600" i="1" dirty="0" smtClean="0"/>
              <a:t>году. 1880</a:t>
            </a:r>
            <a:endParaRPr lang="ru-RU" sz="1600" i="1" dirty="0"/>
          </a:p>
        </p:txBody>
      </p:sp>
      <p:pic>
        <p:nvPicPr>
          <p:cNvPr id="16388" name="Picture 4" descr="File:Betskoy Ivan Ivanov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73" y="230713"/>
            <a:ext cx="3497820" cy="432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File:Yekaterina Romanovna Vorontsova-Dashkov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5492" r="24802" b="44635"/>
          <a:stretch/>
        </p:blipFill>
        <p:spPr bwMode="auto">
          <a:xfrm>
            <a:off x="5560291" y="2636289"/>
            <a:ext cx="3583709" cy="42257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153224" y="548680"/>
            <a:ext cx="2987824" cy="2880320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БЕЦКОЙ                              Иван Иванович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[1</a:t>
            </a:r>
            <a:r>
              <a:rPr lang="ru-RU" sz="1600" dirty="0" smtClean="0">
                <a:solidFill>
                  <a:schemeClr val="bg1"/>
                </a:solidFill>
              </a:rPr>
              <a:t>704</a:t>
            </a:r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ru-RU" sz="1600" dirty="0" smtClean="0">
                <a:solidFill>
                  <a:schemeClr val="bg1"/>
                </a:solidFill>
              </a:rPr>
              <a:t>95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– деятель просвещения.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Президент Академии      художеств </a:t>
            </a: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1763–95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Основатель Смольного института и Воспитательного дома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778693" y="4550712"/>
            <a:ext cx="4211960" cy="2307287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ДАШКОВА Екатерина Романовна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[1</a:t>
            </a:r>
            <a:r>
              <a:rPr lang="ru-RU" sz="1600" dirty="0" smtClean="0">
                <a:solidFill>
                  <a:schemeClr val="bg1"/>
                </a:solidFill>
              </a:rPr>
              <a:t>744</a:t>
            </a:r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ru-RU" sz="1600" dirty="0" smtClean="0">
                <a:solidFill>
                  <a:schemeClr val="bg1"/>
                </a:solidFill>
              </a:rPr>
              <a:t>1810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– деятель просвещения.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Основатель и президент Российской академии </a:t>
            </a: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1783–96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Главный редактор                                             «Словаря Академии Российской»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6392" name="Picture 8" descr="Файл:Титульный лист 1 том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36378"/>
            <a:ext cx="16956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17857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Развитие образования и науки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0196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900igr.net/datai/mkhk/Klassitsizm-v-arkhitekture/0007-006-Matvej-Fjodorovich-Kaza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13" y="2101241"/>
            <a:ext cx="4833072" cy="36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7465" y="459799"/>
            <a:ext cx="53129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Реформа Сената</a:t>
            </a:r>
            <a:endParaRPr lang="ru-RU" sz="26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627784" y="-22219"/>
            <a:ext cx="1728191" cy="1412776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1763 г.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 descr="File:Viazemskij Aleksandr Alekseevi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5" r="17151" b="18515"/>
          <a:stretch/>
        </p:blipFill>
        <p:spPr bwMode="auto">
          <a:xfrm>
            <a:off x="5935958" y="2168532"/>
            <a:ext cx="3188211" cy="46568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ile:Nikita Ivanovich Pan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19"/>
            <a:ext cx="3228975" cy="43815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958887" y="5229200"/>
            <a:ext cx="3185113" cy="1621695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ВЯЗЕМСКИЙ                                      Александр Алексеевич </a:t>
            </a:r>
            <a:r>
              <a:rPr lang="ru-RU" sz="16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князь, генерал-прокурор         Сената  </a:t>
            </a: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1764–92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079" y="3331674"/>
            <a:ext cx="3046751" cy="2055215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ПАНИН                                      Никита Иванович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bg1"/>
                </a:solidFill>
              </a:rPr>
              <a:t>г</a:t>
            </a:r>
            <a:r>
              <a:rPr lang="ru-RU" sz="1600" dirty="0" smtClean="0">
                <a:solidFill>
                  <a:schemeClr val="bg1"/>
                </a:solidFill>
              </a:rPr>
              <a:t>раф, действительный       тайный советник </a:t>
            </a:r>
            <a:r>
              <a:rPr lang="en-US" sz="1600" dirty="0" smtClean="0">
                <a:solidFill>
                  <a:schemeClr val="bg1"/>
                </a:solidFill>
              </a:rPr>
              <a:t>I </a:t>
            </a:r>
            <a:r>
              <a:rPr lang="ru-RU" sz="1600" dirty="0" smtClean="0">
                <a:solidFill>
                  <a:schemeClr val="bg1"/>
                </a:solidFill>
              </a:rPr>
              <a:t>класса.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Автор реформы Сената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882225" y="5447911"/>
            <a:ext cx="3342872" cy="118427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Казаков М. Ф. Здание Сената             в Московском Кремле  (ныне – резиденция Президента РФ).  1776–87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913204" y="1648349"/>
            <a:ext cx="6045509" cy="576064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2300" dirty="0">
                <a:solidFill>
                  <a:schemeClr val="bg1"/>
                </a:solidFill>
              </a:rPr>
              <a:t>с</a:t>
            </a:r>
            <a:r>
              <a:rPr lang="ru-RU" sz="2300" dirty="0" smtClean="0">
                <a:solidFill>
                  <a:schemeClr val="bg1"/>
                </a:solidFill>
              </a:rPr>
              <a:t>тановление Сената высшей судебной инстанцией и органом контроля над деятельностью государственного аппарата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913204" y="1268760"/>
            <a:ext cx="6045509" cy="36004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700" dirty="0">
                <a:solidFill>
                  <a:schemeClr val="bg1"/>
                </a:solidFill>
              </a:rPr>
              <a:t>л</a:t>
            </a:r>
            <a:r>
              <a:rPr lang="ru-RU" sz="1700" dirty="0" smtClean="0">
                <a:solidFill>
                  <a:schemeClr val="bg1"/>
                </a:solidFill>
              </a:rPr>
              <a:t>ишение Сената права законодательной инициативы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913205" y="2259630"/>
            <a:ext cx="6045509" cy="36004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dirty="0" smtClean="0">
              <a:solidFill>
                <a:srgbClr val="FF0000"/>
              </a:solidFill>
            </a:endParaRPr>
          </a:p>
          <a:p>
            <a:r>
              <a:rPr lang="ru-RU" sz="1700" dirty="0">
                <a:solidFill>
                  <a:schemeClr val="bg1"/>
                </a:solidFill>
              </a:rPr>
              <a:t>р</a:t>
            </a:r>
            <a:r>
              <a:rPr lang="ru-RU" sz="1700" dirty="0" smtClean="0">
                <a:solidFill>
                  <a:schemeClr val="bg1"/>
                </a:solidFill>
              </a:rPr>
              <a:t>азделение Сената на 6 департаментов</a:t>
            </a:r>
          </a:p>
        </p:txBody>
      </p:sp>
      <p:pic>
        <p:nvPicPr>
          <p:cNvPr id="10248" name="Picture 8" descr="http://arx.novosibdom.ru/story/STILI/33_02_EKAT_KLASSICIZM/r_klass_0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8" y="5166507"/>
            <a:ext cx="2957137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3123045">
            <a:off x="2639909" y="4843428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906</Words>
  <Application>Microsoft Office PowerPoint</Application>
  <PresentationFormat>Экран (4:3)</PresentationFormat>
  <Paragraphs>318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«Внутренняя политика Екатерины II»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752</cp:revision>
  <dcterms:created xsi:type="dcterms:W3CDTF">2013-11-10T17:34:13Z</dcterms:created>
  <dcterms:modified xsi:type="dcterms:W3CDTF">2013-12-05T06:19:34Z</dcterms:modified>
</cp:coreProperties>
</file>